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0" r:id="rId2"/>
    <p:sldMasterId id="2147483668" r:id="rId3"/>
  </p:sldMasterIdLst>
  <p:sldIdLst>
    <p:sldId id="256" r:id="rId4"/>
    <p:sldId id="262" r:id="rId5"/>
    <p:sldId id="257" r:id="rId6"/>
    <p:sldId id="258" r:id="rId7"/>
    <p:sldId id="259" r:id="rId8"/>
    <p:sldId id="263" r:id="rId9"/>
    <p:sldId id="265" r:id="rId10"/>
    <p:sldId id="260" r:id="rId11"/>
    <p:sldId id="261" r:id="rId12"/>
    <p:sldId id="264" r:id="rId13"/>
    <p:sldId id="268"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2" d="100"/>
          <a:sy n="22" d="100"/>
        </p:scale>
        <p:origin x="-730" y="-61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49682F-5849-45FF-AD35-DF3F6040D199}"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3084029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9682F-5849-45FF-AD35-DF3F6040D199}"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269637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9682F-5849-45FF-AD35-DF3F6040D199}"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3576801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49682F-5849-45FF-AD35-DF3F6040D199}"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19315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49682F-5849-45FF-AD35-DF3F6040D199}"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16248416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49682F-5849-45FF-AD35-DF3F6040D199}"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19341288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9682F-5849-45FF-AD35-DF3F6040D199}"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22757732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9682F-5849-45FF-AD35-DF3F6040D199}"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30816190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9682F-5849-45FF-AD35-DF3F6040D199}"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33928046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9682F-5849-45FF-AD35-DF3F6040D199}"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198227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9682F-5849-45FF-AD35-DF3F6040D199}"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1C77-0BD9-42E7-BCA0-8ADC9A237905}" type="slidenum">
              <a:rPr lang="en-US" smtClean="0"/>
              <a:t>‹#›</a:t>
            </a:fld>
            <a:endParaRPr lang="en-US"/>
          </a:p>
        </p:txBody>
      </p:sp>
    </p:spTree>
    <p:extLst>
      <p:ext uri="{BB962C8B-B14F-4D97-AF65-F5344CB8AC3E}">
        <p14:creationId xmlns:p14="http://schemas.microsoft.com/office/powerpoint/2010/main" val="2865062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D8EB7F-6C0F-475B-A6BA-4520EE2D2F12}"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71341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8EB7F-6C0F-475B-A6BA-4520EE2D2F12}"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195632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D8EB7F-6C0F-475B-A6BA-4520EE2D2F12}"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25828481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D8EB7F-6C0F-475B-A6BA-4520EE2D2F12}"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1846453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D8EB7F-6C0F-475B-A6BA-4520EE2D2F12}"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30924903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D8EB7F-6C0F-475B-A6BA-4520EE2D2F12}"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14394687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8EB7F-6C0F-475B-A6BA-4520EE2D2F12}"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19171848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8EB7F-6C0F-475B-A6BA-4520EE2D2F12}"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5161795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8EB7F-6C0F-475B-A6BA-4520EE2D2F12}"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14281698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8EB7F-6C0F-475B-A6BA-4520EE2D2F12}"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7095239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8EB7F-6C0F-475B-A6BA-4520EE2D2F12}"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B5561-FB05-4CEC-9C2B-F05C6FE14A31}" type="slidenum">
              <a:rPr lang="en-US" smtClean="0"/>
              <a:t>‹#›</a:t>
            </a:fld>
            <a:endParaRPr lang="en-US"/>
          </a:p>
        </p:txBody>
      </p:sp>
    </p:spTree>
    <p:extLst>
      <p:ext uri="{BB962C8B-B14F-4D97-AF65-F5344CB8AC3E}">
        <p14:creationId xmlns:p14="http://schemas.microsoft.com/office/powerpoint/2010/main" val="182358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1/24/2015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9682F-5849-45FF-AD35-DF3F6040D199}" type="datetimeFigureOut">
              <a:rPr lang="en-US" smtClean="0"/>
              <a:t>1/24/2015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B1C77-0BD9-42E7-BCA0-8ADC9A237905}" type="slidenum">
              <a:rPr lang="en-US" smtClean="0"/>
              <a:t>‹#›</a:t>
            </a:fld>
            <a:endParaRPr lang="en-US"/>
          </a:p>
        </p:txBody>
      </p:sp>
    </p:spTree>
    <p:extLst>
      <p:ext uri="{BB962C8B-B14F-4D97-AF65-F5344CB8AC3E}">
        <p14:creationId xmlns:p14="http://schemas.microsoft.com/office/powerpoint/2010/main" val="382533547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8EB7F-6C0F-475B-A6BA-4520EE2D2F12}" type="datetimeFigureOut">
              <a:rPr lang="en-US" smtClean="0"/>
              <a:t>1/24/2015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B5561-FB05-4CEC-9C2B-F05C6FE14A31}" type="slidenum">
              <a:rPr lang="en-US" smtClean="0"/>
              <a:t>‹#›</a:t>
            </a:fld>
            <a:endParaRPr lang="en-US"/>
          </a:p>
        </p:txBody>
      </p:sp>
    </p:spTree>
    <p:extLst>
      <p:ext uri="{BB962C8B-B14F-4D97-AF65-F5344CB8AC3E}">
        <p14:creationId xmlns:p14="http://schemas.microsoft.com/office/powerpoint/2010/main" val="203992370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Accelerated Reader Overview</a:t>
            </a:r>
            <a:endParaRPr lang="en-US" dirty="0"/>
          </a:p>
        </p:txBody>
      </p:sp>
      <p:sp>
        <p:nvSpPr>
          <p:cNvPr id="3" name="Subtitle 2"/>
          <p:cNvSpPr>
            <a:spLocks noGrp="1"/>
          </p:cNvSpPr>
          <p:nvPr>
            <p:ph type="subTitle" idx="1"/>
          </p:nvPr>
        </p:nvSpPr>
        <p:spPr/>
        <p:txBody>
          <a:bodyPr>
            <a:normAutofit/>
          </a:bodyPr>
          <a:lstStyle/>
          <a:p>
            <a:r>
              <a:rPr lang="en-US" sz="3600" dirty="0" smtClean="0"/>
              <a:t>SISD Board Approved</a:t>
            </a:r>
            <a:endParaRPr lang="en-US" sz="3600" dirty="0" smtClean="0"/>
          </a:p>
        </p:txBody>
      </p:sp>
    </p:spTree>
    <p:extLst>
      <p:ext uri="{BB962C8B-B14F-4D97-AF65-F5344CB8AC3E}">
        <p14:creationId xmlns:p14="http://schemas.microsoft.com/office/powerpoint/2010/main" val="3625789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4</a:t>
            </a:r>
            <a:endParaRPr lang="en-US" dirty="0"/>
          </a:p>
        </p:txBody>
      </p:sp>
      <p:sp>
        <p:nvSpPr>
          <p:cNvPr id="3" name="Content Placeholder 2"/>
          <p:cNvSpPr>
            <a:spLocks noGrp="1"/>
          </p:cNvSpPr>
          <p:nvPr>
            <p:ph idx="1"/>
          </p:nvPr>
        </p:nvSpPr>
        <p:spPr/>
        <p:txBody>
          <a:bodyPr/>
          <a:lstStyle/>
          <a:p>
            <a:r>
              <a:rPr lang="en-US" dirty="0" smtClean="0"/>
              <a:t>Students in Kindergarten who are emergent readers and receive a non-score on AR Star test will use a reading log to monitor their reading progress.</a:t>
            </a:r>
          </a:p>
          <a:p>
            <a:r>
              <a:rPr lang="en-US" b="1" dirty="0" smtClean="0">
                <a:solidFill>
                  <a:srgbClr val="FF0000"/>
                </a:solidFill>
              </a:rPr>
              <a:t>Justification</a:t>
            </a:r>
            <a:r>
              <a:rPr lang="en-US" dirty="0" smtClean="0"/>
              <a:t>: Requiring these students to use the AR program as non-readers results in frustration.  Reading should be a positive experience.</a:t>
            </a:r>
            <a:endParaRPr lang="en-US" dirty="0"/>
          </a:p>
        </p:txBody>
      </p:sp>
    </p:spTree>
    <p:extLst>
      <p:ext uri="{BB962C8B-B14F-4D97-AF65-F5344CB8AC3E}">
        <p14:creationId xmlns:p14="http://schemas.microsoft.com/office/powerpoint/2010/main" val="25970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Students</a:t>
            </a:r>
            <a:endParaRPr lang="en-US" dirty="0"/>
          </a:p>
        </p:txBody>
      </p:sp>
      <p:sp>
        <p:nvSpPr>
          <p:cNvPr id="3" name="Content Placeholder 2"/>
          <p:cNvSpPr>
            <a:spLocks noGrp="1"/>
          </p:cNvSpPr>
          <p:nvPr>
            <p:ph idx="1"/>
          </p:nvPr>
        </p:nvSpPr>
        <p:spPr/>
        <p:txBody>
          <a:bodyPr/>
          <a:lstStyle/>
          <a:p>
            <a:r>
              <a:rPr lang="en-US" dirty="0" smtClean="0"/>
              <a:t>Are we lowering our standards?</a:t>
            </a:r>
          </a:p>
          <a:p>
            <a:pPr lvl="1"/>
            <a:r>
              <a:rPr lang="en-US" dirty="0"/>
              <a:t>No, we are setting individual goals for each student.  These goals are made up of </a:t>
            </a:r>
            <a:r>
              <a:rPr lang="en-US" b="1" dirty="0"/>
              <a:t>four</a:t>
            </a:r>
            <a:r>
              <a:rPr lang="en-US" dirty="0"/>
              <a:t> </a:t>
            </a:r>
            <a:r>
              <a:rPr lang="en-US" dirty="0" smtClean="0"/>
              <a:t>criterion. (Average percent correct, daily reading time, total points earned and average book level on passed quizzes)</a:t>
            </a:r>
          </a:p>
          <a:p>
            <a:r>
              <a:rPr lang="en-US" dirty="0" smtClean="0"/>
              <a:t>How can I ensure my students are challenged?</a:t>
            </a:r>
          </a:p>
          <a:p>
            <a:pPr lvl="1"/>
            <a:r>
              <a:rPr lang="en-US" dirty="0" smtClean="0"/>
              <a:t>Monitoring their progress toward all </a:t>
            </a:r>
            <a:r>
              <a:rPr lang="en-US" b="1" dirty="0" smtClean="0"/>
              <a:t>four</a:t>
            </a:r>
            <a:r>
              <a:rPr lang="en-US" dirty="0" smtClean="0"/>
              <a:t> goals.  </a:t>
            </a:r>
          </a:p>
          <a:p>
            <a:pPr lvl="1"/>
            <a:r>
              <a:rPr lang="en-US" dirty="0" smtClean="0"/>
              <a:t>Adjusting their goals every reporting period to reflect the goals they have already met.</a:t>
            </a:r>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4062238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Recommendations</a:t>
            </a:r>
            <a:endParaRPr lang="en-US" dirty="0"/>
          </a:p>
        </p:txBody>
      </p:sp>
      <p:sp>
        <p:nvSpPr>
          <p:cNvPr id="3" name="Content Placeholder 2"/>
          <p:cNvSpPr>
            <a:spLocks noGrp="1"/>
          </p:cNvSpPr>
          <p:nvPr>
            <p:ph idx="1"/>
          </p:nvPr>
        </p:nvSpPr>
        <p:spPr/>
        <p:txBody>
          <a:bodyPr/>
          <a:lstStyle/>
          <a:p>
            <a:r>
              <a:rPr lang="en-US" dirty="0" smtClean="0"/>
              <a:t>Administer AR Star test at BOY, MOY and EOY.</a:t>
            </a:r>
          </a:p>
          <a:p>
            <a:r>
              <a:rPr lang="en-US" dirty="0"/>
              <a:t>Set AR Points to reflect 30 minutes of daily reading time based on each student’s </a:t>
            </a:r>
            <a:r>
              <a:rPr lang="en-US" dirty="0" smtClean="0"/>
              <a:t>ZPD</a:t>
            </a:r>
          </a:p>
          <a:p>
            <a:r>
              <a:rPr lang="en-US" dirty="0"/>
              <a:t>Expect </a:t>
            </a:r>
            <a:r>
              <a:rPr lang="en-US" dirty="0" smtClean="0"/>
              <a:t>all students to test </a:t>
            </a:r>
            <a:r>
              <a:rPr lang="en-US" dirty="0"/>
              <a:t>on their level </a:t>
            </a:r>
            <a:r>
              <a:rPr lang="en-US" dirty="0" smtClean="0"/>
              <a:t>with 85% accuracy.</a:t>
            </a:r>
          </a:p>
          <a:p>
            <a:r>
              <a:rPr lang="en-US" dirty="0" smtClean="0"/>
              <a:t>Non-readers will not test on AR.</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753856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t>Renaissance Learning. “Getting Results with Accelerated Reader.” 2014. PDF file.</a:t>
            </a:r>
          </a:p>
          <a:p>
            <a:r>
              <a:rPr lang="en-US" dirty="0"/>
              <a:t>Renaissance Learning. “Understanding Reliability and Validity”. 2011. </a:t>
            </a:r>
            <a:r>
              <a:rPr lang="en-US"/>
              <a:t>PDF file.</a:t>
            </a:r>
          </a:p>
          <a:p>
            <a:endParaRPr lang="en-US"/>
          </a:p>
        </p:txBody>
      </p:sp>
    </p:spTree>
    <p:extLst>
      <p:ext uri="{BB962C8B-B14F-4D97-AF65-F5344CB8AC3E}">
        <p14:creationId xmlns:p14="http://schemas.microsoft.com/office/powerpoint/2010/main" val="74283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9742" y="2227006"/>
            <a:ext cx="9106834" cy="1569660"/>
          </a:xfrm>
          <a:prstGeom prst="rect">
            <a:avLst/>
          </a:prstGeom>
          <a:noFill/>
        </p:spPr>
        <p:txBody>
          <a:bodyPr wrap="square" rtlCol="0">
            <a:spAutoFit/>
          </a:bodyPr>
          <a:lstStyle/>
          <a:p>
            <a:r>
              <a:rPr lang="en-US" sz="3200" dirty="0" err="1" smtClean="0"/>
              <a:t>Sharyland</a:t>
            </a:r>
            <a:r>
              <a:rPr lang="en-US" sz="3200" dirty="0" smtClean="0"/>
              <a:t> ISD will implement the Accelerated Reader Program with fidelity, and our district guidelines will be aligned to research-based best practices.</a:t>
            </a:r>
            <a:endParaRPr lang="en-US" sz="3200" dirty="0"/>
          </a:p>
        </p:txBody>
      </p:sp>
    </p:spTree>
    <p:extLst>
      <p:ext uri="{BB962C8B-B14F-4D97-AF65-F5344CB8AC3E}">
        <p14:creationId xmlns:p14="http://schemas.microsoft.com/office/powerpoint/2010/main" val="2734103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 Is and Is Not</a:t>
            </a:r>
            <a:endParaRPr lang="en-US" dirty="0"/>
          </a:p>
        </p:txBody>
      </p:sp>
      <p:sp>
        <p:nvSpPr>
          <p:cNvPr id="3" name="Text Placeholder 2"/>
          <p:cNvSpPr>
            <a:spLocks noGrp="1"/>
          </p:cNvSpPr>
          <p:nvPr>
            <p:ph type="body" idx="1"/>
          </p:nvPr>
        </p:nvSpPr>
        <p:spPr/>
        <p:txBody>
          <a:bodyPr/>
          <a:lstStyle/>
          <a:p>
            <a:r>
              <a:rPr lang="en-US" dirty="0" smtClean="0"/>
              <a:t>What AR Is</a:t>
            </a:r>
            <a:endParaRPr lang="en-US" dirty="0"/>
          </a:p>
        </p:txBody>
      </p:sp>
      <p:sp>
        <p:nvSpPr>
          <p:cNvPr id="4" name="Content Placeholder 3"/>
          <p:cNvSpPr>
            <a:spLocks noGrp="1"/>
          </p:cNvSpPr>
          <p:nvPr>
            <p:ph sz="half" idx="2"/>
          </p:nvPr>
        </p:nvSpPr>
        <p:spPr/>
        <p:txBody>
          <a:bodyPr/>
          <a:lstStyle/>
          <a:p>
            <a:r>
              <a:rPr lang="en-US" dirty="0" smtClean="0"/>
              <a:t>Progress-monitoring and personalized practice tool</a:t>
            </a:r>
          </a:p>
          <a:p>
            <a:r>
              <a:rPr lang="en-US" dirty="0" smtClean="0"/>
              <a:t>Can inform and support direct, explicit reading instruction</a:t>
            </a:r>
          </a:p>
          <a:p>
            <a:r>
              <a:rPr lang="en-US" dirty="0" smtClean="0"/>
              <a:t>Assesses whether students have read books	</a:t>
            </a:r>
            <a:endParaRPr lang="en-US" dirty="0"/>
          </a:p>
        </p:txBody>
      </p:sp>
      <p:sp>
        <p:nvSpPr>
          <p:cNvPr id="5" name="Text Placeholder 4"/>
          <p:cNvSpPr>
            <a:spLocks noGrp="1"/>
          </p:cNvSpPr>
          <p:nvPr>
            <p:ph type="body" sz="quarter" idx="3"/>
          </p:nvPr>
        </p:nvSpPr>
        <p:spPr/>
        <p:txBody>
          <a:bodyPr/>
          <a:lstStyle/>
          <a:p>
            <a:r>
              <a:rPr lang="en-US" dirty="0" smtClean="0"/>
              <a:t>What AR Is Not</a:t>
            </a:r>
            <a:endParaRPr lang="en-US" dirty="0"/>
          </a:p>
        </p:txBody>
      </p:sp>
      <p:sp>
        <p:nvSpPr>
          <p:cNvPr id="6" name="Content Placeholder 5"/>
          <p:cNvSpPr>
            <a:spLocks noGrp="1"/>
          </p:cNvSpPr>
          <p:nvPr>
            <p:ph sz="quarter" idx="4"/>
          </p:nvPr>
        </p:nvSpPr>
        <p:spPr/>
        <p:txBody>
          <a:bodyPr/>
          <a:lstStyle/>
          <a:p>
            <a:r>
              <a:rPr lang="en-US" dirty="0" smtClean="0"/>
              <a:t>Is not a core curriculum or supplemental reading program</a:t>
            </a:r>
          </a:p>
          <a:p>
            <a:r>
              <a:rPr lang="en-US" dirty="0" smtClean="0"/>
              <a:t>Does not take the place of a teacher or provide reading instruction</a:t>
            </a:r>
          </a:p>
          <a:p>
            <a:r>
              <a:rPr lang="en-US" dirty="0" smtClean="0"/>
              <a:t>Is not a general assessment of reading ability</a:t>
            </a:r>
            <a:endParaRPr lang="en-US" dirty="0"/>
          </a:p>
        </p:txBody>
      </p:sp>
    </p:spTree>
    <p:extLst>
      <p:ext uri="{BB962C8B-B14F-4D97-AF65-F5344CB8AC3E}">
        <p14:creationId xmlns:p14="http://schemas.microsoft.com/office/powerpoint/2010/main" val="37200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Components of Reading Practice Goal</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Reading Range </a:t>
            </a:r>
            <a:r>
              <a:rPr lang="en-US" dirty="0" smtClean="0"/>
              <a:t>(ZPD-Zone of Proximal Development)—attained through the AR Star Reading test.  It is the range of book levels that will challenge a student without causing frustration.</a:t>
            </a:r>
          </a:p>
          <a:p>
            <a:r>
              <a:rPr lang="en-US" b="1" dirty="0" smtClean="0">
                <a:solidFill>
                  <a:srgbClr val="FF0000"/>
                </a:solidFill>
              </a:rPr>
              <a:t>Points</a:t>
            </a:r>
            <a:r>
              <a:rPr lang="en-US" dirty="0" smtClean="0"/>
              <a:t>—used to keep track of how much reading a student has </a:t>
            </a:r>
            <a:r>
              <a:rPr lang="en-US" dirty="0"/>
              <a:t>c</a:t>
            </a:r>
            <a:r>
              <a:rPr lang="en-US" dirty="0" smtClean="0"/>
              <a:t>ompleted</a:t>
            </a:r>
          </a:p>
          <a:p>
            <a:r>
              <a:rPr lang="en-US" b="1" dirty="0" smtClean="0">
                <a:solidFill>
                  <a:srgbClr val="FF0000"/>
                </a:solidFill>
              </a:rPr>
              <a:t>Avg. Percent Correct</a:t>
            </a:r>
            <a:r>
              <a:rPr lang="en-US" dirty="0" smtClean="0"/>
              <a:t>—determines comprehension. Greatest gains are made by students at averages of 85%  and above.</a:t>
            </a:r>
          </a:p>
          <a:p>
            <a:r>
              <a:rPr lang="en-US" b="1" dirty="0" smtClean="0">
                <a:solidFill>
                  <a:srgbClr val="FF0000"/>
                </a:solidFill>
              </a:rPr>
              <a:t>Daily Reading Time </a:t>
            </a:r>
            <a:r>
              <a:rPr lang="en-US" dirty="0" smtClean="0"/>
              <a:t>– Amount of time set aside for independent reading</a:t>
            </a:r>
            <a:endParaRPr lang="en-US" b="1" dirty="0">
              <a:solidFill>
                <a:srgbClr val="FF0000"/>
              </a:solidFill>
            </a:endParaRPr>
          </a:p>
        </p:txBody>
      </p:sp>
    </p:spTree>
    <p:extLst>
      <p:ext uri="{BB962C8B-B14F-4D97-AF65-F5344CB8AC3E}">
        <p14:creationId xmlns:p14="http://schemas.microsoft.com/office/powerpoint/2010/main" val="3717638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a:t>
            </a:r>
            <a:endParaRPr lang="en-US" dirty="0"/>
          </a:p>
        </p:txBody>
      </p:sp>
      <p:sp>
        <p:nvSpPr>
          <p:cNvPr id="3" name="Content Placeholder 2"/>
          <p:cNvSpPr>
            <a:spLocks noGrp="1"/>
          </p:cNvSpPr>
          <p:nvPr>
            <p:ph idx="1"/>
          </p:nvPr>
        </p:nvSpPr>
        <p:spPr/>
        <p:txBody>
          <a:bodyPr/>
          <a:lstStyle/>
          <a:p>
            <a:r>
              <a:rPr lang="en-US" dirty="0" smtClean="0"/>
              <a:t>Administer AR Star test at beginning, middle, and end of year to determine each student’s ZPD.</a:t>
            </a:r>
          </a:p>
          <a:p>
            <a:r>
              <a:rPr lang="en-US" b="1" dirty="0" smtClean="0">
                <a:solidFill>
                  <a:srgbClr val="FF0000"/>
                </a:solidFill>
              </a:rPr>
              <a:t>Justification</a:t>
            </a:r>
            <a:r>
              <a:rPr lang="en-US" dirty="0" smtClean="0"/>
              <a:t>:  Practicing with books that are too hard results in frustration. Practicing with books that are too easy does little to improve skills and leads to boredom.</a:t>
            </a:r>
            <a:endParaRPr lang="en-US" dirty="0"/>
          </a:p>
        </p:txBody>
      </p:sp>
    </p:spTree>
    <p:extLst>
      <p:ext uri="{BB962C8B-B14F-4D97-AF65-F5344CB8AC3E}">
        <p14:creationId xmlns:p14="http://schemas.microsoft.com/office/powerpoint/2010/main" val="3162722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7677578"/>
              </p:ext>
            </p:extLst>
          </p:nvPr>
        </p:nvGraphicFramePr>
        <p:xfrm>
          <a:off x="3200401" y="719666"/>
          <a:ext cx="5560140" cy="5461000"/>
        </p:xfrm>
        <a:graphic>
          <a:graphicData uri="http://schemas.openxmlformats.org/drawingml/2006/table">
            <a:tbl>
              <a:tblPr firstRow="1" bandRow="1">
                <a:tableStyleId>{5C22544A-7EE6-4342-B048-85BDC9FD1C3A}</a:tableStyleId>
              </a:tblPr>
              <a:tblGrid>
                <a:gridCol w="1853380"/>
                <a:gridCol w="1853380"/>
                <a:gridCol w="1853380"/>
              </a:tblGrid>
              <a:tr h="370840">
                <a:tc>
                  <a:txBody>
                    <a:bodyPr/>
                    <a:lstStyle/>
                    <a:p>
                      <a:r>
                        <a:rPr lang="en-US" dirty="0" smtClean="0"/>
                        <a:t>GE</a:t>
                      </a:r>
                      <a:endParaRPr lang="en-US" dirty="0"/>
                    </a:p>
                  </a:txBody>
                  <a:tcPr/>
                </a:tc>
                <a:tc>
                  <a:txBody>
                    <a:bodyPr/>
                    <a:lstStyle/>
                    <a:p>
                      <a:r>
                        <a:rPr lang="en-US" dirty="0" smtClean="0"/>
                        <a:t>ZPD</a:t>
                      </a:r>
                      <a:endParaRPr lang="en-US" dirty="0"/>
                    </a:p>
                  </a:txBody>
                  <a:tcPr/>
                </a:tc>
                <a:tc>
                  <a:txBody>
                    <a:bodyPr/>
                    <a:lstStyle/>
                    <a:p>
                      <a:r>
                        <a:rPr lang="en-US" dirty="0" smtClean="0"/>
                        <a:t>30 Min.</a:t>
                      </a:r>
                      <a:r>
                        <a:rPr lang="en-US" baseline="0" dirty="0" smtClean="0"/>
                        <a:t> </a:t>
                      </a:r>
                      <a:r>
                        <a:rPr lang="en-US" dirty="0" smtClean="0"/>
                        <a:t>Points per 6 </a:t>
                      </a:r>
                      <a:r>
                        <a:rPr lang="en-US" dirty="0" err="1" smtClean="0"/>
                        <a:t>Wks</a:t>
                      </a:r>
                      <a:endParaRPr lang="en-US" dirty="0"/>
                    </a:p>
                  </a:txBody>
                  <a:tcPr/>
                </a:tc>
              </a:tr>
              <a:tr h="370840">
                <a:tc>
                  <a:txBody>
                    <a:bodyPr/>
                    <a:lstStyle/>
                    <a:p>
                      <a:r>
                        <a:rPr lang="en-US" dirty="0" smtClean="0"/>
                        <a:t>1.0</a:t>
                      </a:r>
                      <a:endParaRPr lang="en-US" dirty="0"/>
                    </a:p>
                  </a:txBody>
                  <a:tcPr/>
                </a:tc>
                <a:tc>
                  <a:txBody>
                    <a:bodyPr/>
                    <a:lstStyle/>
                    <a:p>
                      <a:r>
                        <a:rPr lang="en-US" dirty="0" smtClean="0"/>
                        <a:t>1.0-2.0</a:t>
                      </a:r>
                      <a:endParaRPr lang="en-US" dirty="0"/>
                    </a:p>
                  </a:txBody>
                  <a:tcPr/>
                </a:tc>
                <a:tc>
                  <a:txBody>
                    <a:bodyPr/>
                    <a:lstStyle/>
                    <a:p>
                      <a:r>
                        <a:rPr lang="en-US" dirty="0" smtClean="0"/>
                        <a:t>5.0</a:t>
                      </a:r>
                      <a:endParaRPr lang="en-US" dirty="0"/>
                    </a:p>
                  </a:txBody>
                  <a:tcPr/>
                </a:tc>
              </a:tr>
              <a:tr h="370840">
                <a:tc>
                  <a:txBody>
                    <a:bodyPr/>
                    <a:lstStyle/>
                    <a:p>
                      <a:r>
                        <a:rPr lang="en-US" dirty="0" smtClean="0"/>
                        <a:t>1.5</a:t>
                      </a:r>
                      <a:endParaRPr lang="en-US" dirty="0"/>
                    </a:p>
                  </a:txBody>
                  <a:tcPr/>
                </a:tc>
                <a:tc>
                  <a:txBody>
                    <a:bodyPr/>
                    <a:lstStyle/>
                    <a:p>
                      <a:r>
                        <a:rPr lang="en-US" dirty="0" smtClean="0"/>
                        <a:t>1.5-2.5</a:t>
                      </a:r>
                      <a:endParaRPr lang="en-US" dirty="0"/>
                    </a:p>
                  </a:txBody>
                  <a:tcPr/>
                </a:tc>
                <a:tc>
                  <a:txBody>
                    <a:bodyPr/>
                    <a:lstStyle/>
                    <a:p>
                      <a:r>
                        <a:rPr lang="en-US" dirty="0" smtClean="0"/>
                        <a:t>5.5</a:t>
                      </a:r>
                      <a:endParaRPr lang="en-US" dirty="0"/>
                    </a:p>
                  </a:txBody>
                  <a:tcPr/>
                </a:tc>
              </a:tr>
              <a:tr h="370840">
                <a:tc>
                  <a:txBody>
                    <a:bodyPr/>
                    <a:lstStyle/>
                    <a:p>
                      <a:r>
                        <a:rPr lang="en-US" dirty="0" smtClean="0"/>
                        <a:t>2.0</a:t>
                      </a:r>
                      <a:endParaRPr lang="en-US" dirty="0"/>
                    </a:p>
                  </a:txBody>
                  <a:tcPr/>
                </a:tc>
                <a:tc>
                  <a:txBody>
                    <a:bodyPr/>
                    <a:lstStyle/>
                    <a:p>
                      <a:r>
                        <a:rPr lang="en-US" dirty="0" smtClean="0"/>
                        <a:t>2.0-3.0</a:t>
                      </a:r>
                      <a:endParaRPr lang="en-US" dirty="0"/>
                    </a:p>
                  </a:txBody>
                  <a:tcPr/>
                </a:tc>
                <a:tc>
                  <a:txBody>
                    <a:bodyPr/>
                    <a:lstStyle/>
                    <a:p>
                      <a:r>
                        <a:rPr lang="en-US" dirty="0" smtClean="0"/>
                        <a:t>6.5</a:t>
                      </a:r>
                      <a:endParaRPr lang="en-US" dirty="0"/>
                    </a:p>
                  </a:txBody>
                  <a:tcPr/>
                </a:tc>
              </a:tr>
              <a:tr h="370840">
                <a:tc>
                  <a:txBody>
                    <a:bodyPr/>
                    <a:lstStyle/>
                    <a:p>
                      <a:r>
                        <a:rPr lang="en-US" dirty="0" smtClean="0"/>
                        <a:t>2.5</a:t>
                      </a:r>
                      <a:endParaRPr lang="en-US" dirty="0"/>
                    </a:p>
                  </a:txBody>
                  <a:tcPr/>
                </a:tc>
                <a:tc>
                  <a:txBody>
                    <a:bodyPr/>
                    <a:lstStyle/>
                    <a:p>
                      <a:r>
                        <a:rPr lang="en-US" dirty="0" smtClean="0"/>
                        <a:t>2.3-3.3</a:t>
                      </a:r>
                      <a:endParaRPr lang="en-US" dirty="0"/>
                    </a:p>
                  </a:txBody>
                  <a:tcPr/>
                </a:tc>
                <a:tc>
                  <a:txBody>
                    <a:bodyPr/>
                    <a:lstStyle/>
                    <a:p>
                      <a:r>
                        <a:rPr lang="en-US" dirty="0" smtClean="0"/>
                        <a:t>7.0</a:t>
                      </a:r>
                      <a:endParaRPr lang="en-US" dirty="0"/>
                    </a:p>
                  </a:txBody>
                  <a:tcPr/>
                </a:tc>
              </a:tr>
              <a:tr h="370840">
                <a:tc>
                  <a:txBody>
                    <a:bodyPr/>
                    <a:lstStyle/>
                    <a:p>
                      <a:r>
                        <a:rPr lang="en-US" dirty="0" smtClean="0"/>
                        <a:t>3.0</a:t>
                      </a:r>
                      <a:endParaRPr lang="en-US" dirty="0"/>
                    </a:p>
                  </a:txBody>
                  <a:tcPr/>
                </a:tc>
                <a:tc>
                  <a:txBody>
                    <a:bodyPr/>
                    <a:lstStyle/>
                    <a:p>
                      <a:r>
                        <a:rPr lang="en-US" dirty="0" smtClean="0"/>
                        <a:t>2.6-3.6</a:t>
                      </a:r>
                      <a:endParaRPr lang="en-US" dirty="0"/>
                    </a:p>
                  </a:txBody>
                  <a:tcPr/>
                </a:tc>
                <a:tc>
                  <a:txBody>
                    <a:bodyPr/>
                    <a:lstStyle/>
                    <a:p>
                      <a:r>
                        <a:rPr lang="en-US" dirty="0" smtClean="0"/>
                        <a:t>7.5</a:t>
                      </a:r>
                      <a:endParaRPr lang="en-US" dirty="0"/>
                    </a:p>
                  </a:txBody>
                  <a:tcPr/>
                </a:tc>
              </a:tr>
              <a:tr h="370840">
                <a:tc>
                  <a:txBody>
                    <a:bodyPr/>
                    <a:lstStyle/>
                    <a:p>
                      <a:r>
                        <a:rPr lang="en-US" dirty="0" smtClean="0"/>
                        <a:t>3.5</a:t>
                      </a:r>
                      <a:endParaRPr lang="en-US" dirty="0"/>
                    </a:p>
                  </a:txBody>
                  <a:tcPr/>
                </a:tc>
                <a:tc>
                  <a:txBody>
                    <a:bodyPr/>
                    <a:lstStyle/>
                    <a:p>
                      <a:r>
                        <a:rPr lang="en-US" dirty="0" smtClean="0"/>
                        <a:t>2.8-4.0</a:t>
                      </a:r>
                      <a:endParaRPr lang="en-US" dirty="0"/>
                    </a:p>
                  </a:txBody>
                  <a:tcPr/>
                </a:tc>
                <a:tc>
                  <a:txBody>
                    <a:bodyPr/>
                    <a:lstStyle/>
                    <a:p>
                      <a:r>
                        <a:rPr lang="en-US" dirty="0" smtClean="0"/>
                        <a:t>8.0</a:t>
                      </a:r>
                      <a:endParaRPr lang="en-US" dirty="0"/>
                    </a:p>
                  </a:txBody>
                  <a:tcPr/>
                </a:tc>
              </a:tr>
              <a:tr h="370840">
                <a:tc>
                  <a:txBody>
                    <a:bodyPr/>
                    <a:lstStyle/>
                    <a:p>
                      <a:r>
                        <a:rPr lang="en-US" dirty="0" smtClean="0"/>
                        <a:t>4.0</a:t>
                      </a:r>
                      <a:endParaRPr lang="en-US" dirty="0"/>
                    </a:p>
                  </a:txBody>
                  <a:tcPr/>
                </a:tc>
                <a:tc>
                  <a:txBody>
                    <a:bodyPr/>
                    <a:lstStyle/>
                    <a:p>
                      <a:r>
                        <a:rPr lang="en-US" dirty="0" smtClean="0"/>
                        <a:t>3.0-4.5</a:t>
                      </a:r>
                      <a:endParaRPr lang="en-US" dirty="0"/>
                    </a:p>
                  </a:txBody>
                  <a:tcPr/>
                </a:tc>
                <a:tc>
                  <a:txBody>
                    <a:bodyPr/>
                    <a:lstStyle/>
                    <a:p>
                      <a:r>
                        <a:rPr lang="en-US" dirty="0" smtClean="0"/>
                        <a:t>8.5</a:t>
                      </a:r>
                      <a:endParaRPr lang="en-US" dirty="0"/>
                    </a:p>
                  </a:txBody>
                  <a:tcPr/>
                </a:tc>
              </a:tr>
              <a:tr h="370840">
                <a:tc>
                  <a:txBody>
                    <a:bodyPr/>
                    <a:lstStyle/>
                    <a:p>
                      <a:r>
                        <a:rPr lang="en-US" dirty="0" smtClean="0"/>
                        <a:t>4.5</a:t>
                      </a:r>
                      <a:endParaRPr lang="en-US" dirty="0"/>
                    </a:p>
                  </a:txBody>
                  <a:tcPr/>
                </a:tc>
                <a:tc>
                  <a:txBody>
                    <a:bodyPr/>
                    <a:lstStyle/>
                    <a:p>
                      <a:r>
                        <a:rPr lang="en-US" dirty="0" smtClean="0"/>
                        <a:t>3.2-5.0</a:t>
                      </a:r>
                      <a:endParaRPr lang="en-US" dirty="0"/>
                    </a:p>
                  </a:txBody>
                  <a:tcPr/>
                </a:tc>
                <a:tc>
                  <a:txBody>
                    <a:bodyPr/>
                    <a:lstStyle/>
                    <a:p>
                      <a:r>
                        <a:rPr lang="en-US" dirty="0" smtClean="0"/>
                        <a:t>9.5</a:t>
                      </a:r>
                      <a:endParaRPr lang="en-US" dirty="0"/>
                    </a:p>
                  </a:txBody>
                  <a:tcPr/>
                </a:tc>
              </a:tr>
              <a:tr h="370840">
                <a:tc>
                  <a:txBody>
                    <a:bodyPr/>
                    <a:lstStyle/>
                    <a:p>
                      <a:r>
                        <a:rPr lang="en-US" dirty="0" smtClean="0"/>
                        <a:t>5.0</a:t>
                      </a:r>
                      <a:endParaRPr lang="en-US" dirty="0"/>
                    </a:p>
                  </a:txBody>
                  <a:tcPr/>
                </a:tc>
                <a:tc>
                  <a:txBody>
                    <a:bodyPr/>
                    <a:lstStyle/>
                    <a:p>
                      <a:r>
                        <a:rPr lang="en-US" dirty="0" smtClean="0"/>
                        <a:t>3.4-5.4</a:t>
                      </a:r>
                      <a:endParaRPr lang="en-US" dirty="0"/>
                    </a:p>
                  </a:txBody>
                  <a:tcPr/>
                </a:tc>
                <a:tc>
                  <a:txBody>
                    <a:bodyPr/>
                    <a:lstStyle/>
                    <a:p>
                      <a:r>
                        <a:rPr lang="en-US" dirty="0" smtClean="0"/>
                        <a:t>10.5</a:t>
                      </a:r>
                      <a:endParaRPr lang="en-US" dirty="0"/>
                    </a:p>
                  </a:txBody>
                  <a:tcPr/>
                </a:tc>
              </a:tr>
              <a:tr h="370840">
                <a:tc>
                  <a:txBody>
                    <a:bodyPr/>
                    <a:lstStyle/>
                    <a:p>
                      <a:r>
                        <a:rPr lang="en-US" dirty="0" smtClean="0"/>
                        <a:t>5.5</a:t>
                      </a:r>
                      <a:endParaRPr lang="en-US" dirty="0"/>
                    </a:p>
                  </a:txBody>
                  <a:tcPr/>
                </a:tc>
                <a:tc>
                  <a:txBody>
                    <a:bodyPr/>
                    <a:lstStyle/>
                    <a:p>
                      <a:r>
                        <a:rPr lang="en-US" dirty="0" smtClean="0"/>
                        <a:t>3.7-5.7</a:t>
                      </a:r>
                      <a:endParaRPr lang="en-US" dirty="0"/>
                    </a:p>
                  </a:txBody>
                  <a:tcPr/>
                </a:tc>
                <a:tc>
                  <a:txBody>
                    <a:bodyPr/>
                    <a:lstStyle/>
                    <a:p>
                      <a:r>
                        <a:rPr lang="en-US" dirty="0" smtClean="0"/>
                        <a:t>11.5</a:t>
                      </a:r>
                      <a:endParaRPr lang="en-US" dirty="0"/>
                    </a:p>
                  </a:txBody>
                  <a:tcPr/>
                </a:tc>
              </a:tr>
              <a:tr h="370840">
                <a:tc>
                  <a:txBody>
                    <a:bodyPr/>
                    <a:lstStyle/>
                    <a:p>
                      <a:r>
                        <a:rPr lang="en-US" dirty="0" smtClean="0"/>
                        <a:t>6.0</a:t>
                      </a:r>
                      <a:endParaRPr lang="en-US" dirty="0"/>
                    </a:p>
                  </a:txBody>
                  <a:tcPr/>
                </a:tc>
                <a:tc>
                  <a:txBody>
                    <a:bodyPr/>
                    <a:lstStyle/>
                    <a:p>
                      <a:r>
                        <a:rPr lang="en-US" dirty="0" smtClean="0"/>
                        <a:t>4.0-6.1</a:t>
                      </a:r>
                      <a:endParaRPr lang="en-US" dirty="0"/>
                    </a:p>
                  </a:txBody>
                  <a:tcPr/>
                </a:tc>
                <a:tc>
                  <a:txBody>
                    <a:bodyPr/>
                    <a:lstStyle/>
                    <a:p>
                      <a:r>
                        <a:rPr lang="en-US" dirty="0" smtClean="0"/>
                        <a:t>12.5</a:t>
                      </a:r>
                      <a:endParaRPr lang="en-US" dirty="0"/>
                    </a:p>
                  </a:txBody>
                  <a:tcPr/>
                </a:tc>
              </a:tr>
              <a:tr h="370840">
                <a:tc>
                  <a:txBody>
                    <a:bodyPr/>
                    <a:lstStyle/>
                    <a:p>
                      <a:r>
                        <a:rPr lang="en-US" dirty="0" smtClean="0"/>
                        <a:t>6.5</a:t>
                      </a:r>
                      <a:endParaRPr lang="en-US" dirty="0"/>
                    </a:p>
                  </a:txBody>
                  <a:tcPr/>
                </a:tc>
                <a:tc>
                  <a:txBody>
                    <a:bodyPr/>
                    <a:lstStyle/>
                    <a:p>
                      <a:r>
                        <a:rPr lang="en-US" dirty="0" smtClean="0"/>
                        <a:t>4.2-6.5</a:t>
                      </a:r>
                      <a:endParaRPr lang="en-US" dirty="0"/>
                    </a:p>
                  </a:txBody>
                  <a:tcPr/>
                </a:tc>
                <a:tc>
                  <a:txBody>
                    <a:bodyPr/>
                    <a:lstStyle/>
                    <a:p>
                      <a:r>
                        <a:rPr lang="en-US" dirty="0" smtClean="0"/>
                        <a:t>14.0</a:t>
                      </a:r>
                      <a:endParaRPr lang="en-US" dirty="0"/>
                    </a:p>
                  </a:txBody>
                  <a:tcPr/>
                </a:tc>
              </a:tr>
              <a:tr h="370840">
                <a:tc>
                  <a:txBody>
                    <a:bodyPr/>
                    <a:lstStyle/>
                    <a:p>
                      <a:r>
                        <a:rPr lang="en-US" dirty="0" smtClean="0"/>
                        <a:t>7.0 …</a:t>
                      </a:r>
                      <a:endParaRPr lang="en-US" dirty="0"/>
                    </a:p>
                  </a:txBody>
                  <a:tcPr/>
                </a:tc>
                <a:tc>
                  <a:txBody>
                    <a:bodyPr/>
                    <a:lstStyle/>
                    <a:p>
                      <a:r>
                        <a:rPr lang="en-US" dirty="0" smtClean="0"/>
                        <a:t>4.3-7.0</a:t>
                      </a:r>
                      <a:endParaRPr lang="en-US" dirty="0"/>
                    </a:p>
                  </a:txBody>
                  <a:tcPr/>
                </a:tc>
                <a:tc>
                  <a:txBody>
                    <a:bodyPr/>
                    <a:lstStyle/>
                    <a:p>
                      <a:r>
                        <a:rPr lang="en-US" dirty="0" smtClean="0"/>
                        <a:t>14.5</a:t>
                      </a:r>
                      <a:endParaRPr lang="en-US" dirty="0"/>
                    </a:p>
                  </a:txBody>
                  <a:tcPr/>
                </a:tc>
              </a:tr>
            </a:tbl>
          </a:graphicData>
        </a:graphic>
      </p:graphicFrame>
      <p:sp>
        <p:nvSpPr>
          <p:cNvPr id="3" name="TextBox 2"/>
          <p:cNvSpPr txBox="1"/>
          <p:nvPr/>
        </p:nvSpPr>
        <p:spPr>
          <a:xfrm>
            <a:off x="3191256" y="192024"/>
            <a:ext cx="5559552" cy="584775"/>
          </a:xfrm>
          <a:prstGeom prst="rect">
            <a:avLst/>
          </a:prstGeom>
          <a:noFill/>
        </p:spPr>
        <p:txBody>
          <a:bodyPr wrap="square" rtlCol="0">
            <a:spAutoFit/>
          </a:bodyPr>
          <a:lstStyle/>
          <a:p>
            <a:pPr algn="ctr"/>
            <a:r>
              <a:rPr lang="en-US" sz="3200" dirty="0" smtClean="0"/>
              <a:t>Partial Goal Setting Chart</a:t>
            </a:r>
            <a:endParaRPr lang="en-US" sz="3200" dirty="0"/>
          </a:p>
        </p:txBody>
      </p:sp>
    </p:spTree>
    <p:extLst>
      <p:ext uri="{BB962C8B-B14F-4D97-AF65-F5344CB8AC3E}">
        <p14:creationId xmlns:p14="http://schemas.microsoft.com/office/powerpoint/2010/main" val="2772893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 on Difference between BL and IL</a:t>
            </a:r>
            <a:endParaRPr lang="en-US" dirty="0"/>
          </a:p>
        </p:txBody>
      </p:sp>
      <p:sp>
        <p:nvSpPr>
          <p:cNvPr id="3" name="Content Placeholder 2"/>
          <p:cNvSpPr>
            <a:spLocks noGrp="1"/>
          </p:cNvSpPr>
          <p:nvPr>
            <p:ph idx="1"/>
          </p:nvPr>
        </p:nvSpPr>
        <p:spPr>
          <a:xfrm>
            <a:off x="1484310" y="2438399"/>
            <a:ext cx="10018713" cy="3008375"/>
          </a:xfrm>
        </p:spPr>
        <p:txBody>
          <a:bodyPr>
            <a:normAutofit fontScale="92500" lnSpcReduction="10000"/>
          </a:bodyPr>
          <a:lstStyle/>
          <a:p>
            <a:r>
              <a:rPr lang="en-US" dirty="0" smtClean="0"/>
              <a:t>The book level (BL) represents the difficulty of the text.</a:t>
            </a:r>
          </a:p>
          <a:p>
            <a:r>
              <a:rPr lang="en-US" dirty="0" smtClean="0"/>
              <a:t>The interest level (IL) is based on a book’s themes and ideas and indicates for which age group a book is appropriate.</a:t>
            </a:r>
          </a:p>
          <a:p>
            <a:r>
              <a:rPr lang="en-US" dirty="0" smtClean="0"/>
              <a:t>Hemingway’s </a:t>
            </a:r>
            <a:r>
              <a:rPr lang="en-US" i="1" dirty="0" smtClean="0"/>
              <a:t>The Sun Also Rises</a:t>
            </a:r>
            <a:r>
              <a:rPr lang="en-US" dirty="0" smtClean="0"/>
              <a:t>, BL: 4.4, IL: upper grades, 10 points</a:t>
            </a:r>
          </a:p>
          <a:p>
            <a:r>
              <a:rPr lang="en-US" dirty="0" err="1" smtClean="0"/>
              <a:t>Anfousse’s</a:t>
            </a:r>
            <a:r>
              <a:rPr lang="en-US" i="1" dirty="0" smtClean="0"/>
              <a:t> Arthur Throws a Tantrum</a:t>
            </a:r>
            <a:r>
              <a:rPr lang="en-US" dirty="0" smtClean="0"/>
              <a:t>, BL: 4.9, IL: lower grades, 1 point</a:t>
            </a:r>
          </a:p>
          <a:p>
            <a:endParaRPr lang="en-US" dirty="0"/>
          </a:p>
          <a:p>
            <a:pPr marL="457200" lvl="1" indent="0">
              <a:buNone/>
            </a:pPr>
            <a:r>
              <a:rPr lang="en-US" dirty="0" smtClean="0"/>
              <a:t>	</a:t>
            </a:r>
            <a:endParaRPr lang="en-US" dirty="0"/>
          </a:p>
        </p:txBody>
      </p:sp>
      <p:sp>
        <p:nvSpPr>
          <p:cNvPr id="4" name="TextBox 3"/>
          <p:cNvSpPr txBox="1"/>
          <p:nvPr/>
        </p:nvSpPr>
        <p:spPr>
          <a:xfrm>
            <a:off x="7748016" y="5138928"/>
            <a:ext cx="4443984" cy="1477328"/>
          </a:xfrm>
          <a:prstGeom prst="rect">
            <a:avLst/>
          </a:prstGeom>
          <a:noFill/>
        </p:spPr>
        <p:txBody>
          <a:bodyPr wrap="square" rtlCol="0">
            <a:spAutoFit/>
          </a:bodyPr>
          <a:lstStyle/>
          <a:p>
            <a:pPr lvl="1"/>
            <a:r>
              <a:rPr lang="en-US" dirty="0" smtClean="0"/>
              <a:t>	</a:t>
            </a:r>
            <a:r>
              <a:rPr lang="en-US" b="1" u="sng" dirty="0" smtClean="0"/>
              <a:t>Interest </a:t>
            </a:r>
            <a:r>
              <a:rPr lang="en-US" b="1" u="sng" dirty="0"/>
              <a:t>Levels</a:t>
            </a:r>
          </a:p>
          <a:p>
            <a:r>
              <a:rPr lang="en-US" dirty="0" smtClean="0"/>
              <a:t>LG </a:t>
            </a:r>
            <a:r>
              <a:rPr lang="en-US" dirty="0"/>
              <a:t>= Lower Grades (K-3</a:t>
            </a:r>
            <a:r>
              <a:rPr lang="en-US" dirty="0" smtClean="0"/>
              <a:t>)</a:t>
            </a:r>
          </a:p>
          <a:p>
            <a:r>
              <a:rPr lang="en-US" dirty="0" smtClean="0"/>
              <a:t>MG </a:t>
            </a:r>
            <a:r>
              <a:rPr lang="en-US" dirty="0"/>
              <a:t>= Middle Grades (4-8</a:t>
            </a:r>
            <a:r>
              <a:rPr lang="en-US" dirty="0" smtClean="0"/>
              <a:t>) </a:t>
            </a:r>
          </a:p>
          <a:p>
            <a:r>
              <a:rPr lang="en-US" dirty="0" smtClean="0"/>
              <a:t>MG</a:t>
            </a:r>
            <a:r>
              <a:rPr lang="en-US" dirty="0"/>
              <a:t>+ = Upper Middle Grades (6 and </a:t>
            </a:r>
            <a:r>
              <a:rPr lang="en-US" dirty="0" smtClean="0"/>
              <a:t>up)</a:t>
            </a:r>
          </a:p>
          <a:p>
            <a:r>
              <a:rPr lang="en-US" dirty="0" smtClean="0"/>
              <a:t>UG </a:t>
            </a:r>
            <a:r>
              <a:rPr lang="en-US" dirty="0"/>
              <a:t>= Upper Grades (9-12). </a:t>
            </a:r>
          </a:p>
        </p:txBody>
      </p:sp>
    </p:spTree>
    <p:extLst>
      <p:ext uri="{BB962C8B-B14F-4D97-AF65-F5344CB8AC3E}">
        <p14:creationId xmlns:p14="http://schemas.microsoft.com/office/powerpoint/2010/main" val="547414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2</a:t>
            </a:r>
            <a:endParaRPr lang="en-US" dirty="0"/>
          </a:p>
        </p:txBody>
      </p:sp>
      <p:sp>
        <p:nvSpPr>
          <p:cNvPr id="3" name="Content Placeholder 2"/>
          <p:cNvSpPr>
            <a:spLocks noGrp="1"/>
          </p:cNvSpPr>
          <p:nvPr>
            <p:ph idx="1"/>
          </p:nvPr>
        </p:nvSpPr>
        <p:spPr/>
        <p:txBody>
          <a:bodyPr/>
          <a:lstStyle/>
          <a:p>
            <a:r>
              <a:rPr lang="en-US" dirty="0" smtClean="0"/>
              <a:t>Set AR Points to reflect 30 minutes of daily reading time based on each student’s ZPD</a:t>
            </a:r>
          </a:p>
          <a:p>
            <a:r>
              <a:rPr lang="en-US" b="1" dirty="0" smtClean="0">
                <a:solidFill>
                  <a:srgbClr val="FF0000"/>
                </a:solidFill>
              </a:rPr>
              <a:t>Justification</a:t>
            </a:r>
            <a:r>
              <a:rPr lang="en-US" dirty="0" smtClean="0"/>
              <a:t>: Each point goal should be individualized, fair, and realistic. Students receive approximately 15 minutes of independent reading time during the school day.  Fifteen minutes a day is a reasonable amount of reading time expected from students outside of the instructional day.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8515" y="5490028"/>
            <a:ext cx="1212203" cy="1059543"/>
          </a:xfrm>
          <a:prstGeom prst="rect">
            <a:avLst/>
          </a:prstGeom>
        </p:spPr>
      </p:pic>
    </p:spTree>
    <p:extLst>
      <p:ext uri="{BB962C8B-B14F-4D97-AF65-F5344CB8AC3E}">
        <p14:creationId xmlns:p14="http://schemas.microsoft.com/office/powerpoint/2010/main" val="1656726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3</a:t>
            </a:r>
            <a:endParaRPr lang="en-US" dirty="0"/>
          </a:p>
        </p:txBody>
      </p:sp>
      <p:sp>
        <p:nvSpPr>
          <p:cNvPr id="3" name="Content Placeholder 2"/>
          <p:cNvSpPr>
            <a:spLocks noGrp="1"/>
          </p:cNvSpPr>
          <p:nvPr>
            <p:ph idx="1"/>
          </p:nvPr>
        </p:nvSpPr>
        <p:spPr>
          <a:xfrm>
            <a:off x="1484310" y="2206171"/>
            <a:ext cx="10018713" cy="3164115"/>
          </a:xfrm>
        </p:spPr>
        <p:txBody>
          <a:bodyPr/>
          <a:lstStyle/>
          <a:p>
            <a:r>
              <a:rPr lang="en-US" dirty="0" smtClean="0"/>
              <a:t>Expect </a:t>
            </a:r>
            <a:r>
              <a:rPr lang="en-US" dirty="0"/>
              <a:t>students to attain at least 85% Correct</a:t>
            </a:r>
          </a:p>
          <a:p>
            <a:r>
              <a:rPr lang="en-US" b="1" dirty="0" smtClean="0">
                <a:solidFill>
                  <a:srgbClr val="FF0000"/>
                </a:solidFill>
              </a:rPr>
              <a:t>Justification</a:t>
            </a:r>
            <a:r>
              <a:rPr lang="en-US" dirty="0" smtClean="0"/>
              <a:t>: Average Percent Correct is the most important goal of AR.  The most significant gains are associated with high averages on AR quizzes.  Meeting this goal has significant impact on reading growth.</a:t>
            </a:r>
            <a:endParaRPr lang="en-US" dirty="0"/>
          </a:p>
        </p:txBody>
      </p:sp>
    </p:spTree>
    <p:extLst>
      <p:ext uri="{BB962C8B-B14F-4D97-AF65-F5344CB8AC3E}">
        <p14:creationId xmlns:p14="http://schemas.microsoft.com/office/powerpoint/2010/main" val="4201756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221</TotalTime>
  <Words>680</Words>
  <Application>Microsoft Office PowerPoint</Application>
  <PresentationFormat>Custom</PresentationFormat>
  <Paragraphs>99</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Parallax</vt:lpstr>
      <vt:lpstr>1_Custom Design</vt:lpstr>
      <vt:lpstr>Custom Design</vt:lpstr>
      <vt:lpstr>Accelerated Reader Overview</vt:lpstr>
      <vt:lpstr>PowerPoint Presentation</vt:lpstr>
      <vt:lpstr>What AR Is and Is Not</vt:lpstr>
      <vt:lpstr>Four Components of Reading Practice Goal</vt:lpstr>
      <vt:lpstr>Recommendation 1</vt:lpstr>
      <vt:lpstr>PowerPoint Presentation</vt:lpstr>
      <vt:lpstr>Clarification on Difference between BL and IL</vt:lpstr>
      <vt:lpstr>Recommendation 2</vt:lpstr>
      <vt:lpstr>Recommendation 3</vt:lpstr>
      <vt:lpstr>Recommendation 4</vt:lpstr>
      <vt:lpstr>Challenging Students</vt:lpstr>
      <vt:lpstr>Overview of Recommendations</vt:lpstr>
      <vt:lpstr>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Accelerated Reader Overview</dc:title>
  <dc:creator>Silvia Bewley</dc:creator>
  <cp:lastModifiedBy>anastasia</cp:lastModifiedBy>
  <cp:revision>36</cp:revision>
  <dcterms:created xsi:type="dcterms:W3CDTF">2014-10-28T18:12:50Z</dcterms:created>
  <dcterms:modified xsi:type="dcterms:W3CDTF">2015-01-25T05:06:35Z</dcterms:modified>
</cp:coreProperties>
</file>